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2"/>
  </p:notesMasterIdLst>
  <p:sldIdLst>
    <p:sldId id="256" r:id="rId5"/>
    <p:sldId id="1098" r:id="rId6"/>
    <p:sldId id="1099" r:id="rId7"/>
    <p:sldId id="1100" r:id="rId8"/>
    <p:sldId id="1101" r:id="rId9"/>
    <p:sldId id="1102" r:id="rId10"/>
    <p:sldId id="1103" r:id="rId11"/>
    <p:sldId id="1104" r:id="rId12"/>
    <p:sldId id="1105" r:id="rId13"/>
    <p:sldId id="1106" r:id="rId14"/>
    <p:sldId id="1107" r:id="rId15"/>
    <p:sldId id="1108" r:id="rId16"/>
    <p:sldId id="1109" r:id="rId17"/>
    <p:sldId id="1110" r:id="rId18"/>
    <p:sldId id="1111" r:id="rId19"/>
    <p:sldId id="1112" r:id="rId20"/>
    <p:sldId id="1113" r:id="rId21"/>
    <p:sldId id="1114" r:id="rId22"/>
    <p:sldId id="1115" r:id="rId23"/>
    <p:sldId id="1116" r:id="rId24"/>
    <p:sldId id="1117" r:id="rId25"/>
    <p:sldId id="1118" r:id="rId26"/>
    <p:sldId id="1119" r:id="rId27"/>
    <p:sldId id="1120" r:id="rId28"/>
    <p:sldId id="1121" r:id="rId29"/>
    <p:sldId id="1122" r:id="rId30"/>
    <p:sldId id="1123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548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BF4EB-67CF-434B-A205-EEFA6B39B9D9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3DF09-847B-4636-A307-F0E19966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6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8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1.png"/><Relationship Id="rId7" Type="http://schemas.openxmlformats.org/officeDocument/2006/relationships/image" Target="../media/image13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2.png"/><Relationship Id="rId9" Type="http://schemas.openxmlformats.org/officeDocument/2006/relationships/image" Target="../media/image1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7" Type="http://schemas.openxmlformats.org/officeDocument/2006/relationships/image" Target="../media/image76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5" Type="http://schemas.openxmlformats.org/officeDocument/2006/relationships/image" Target="../media/image3.png"/><Relationship Id="rId4" Type="http://schemas.openxmlformats.org/officeDocument/2006/relationships/image" Target="../media/image1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2286000"/>
            <a:ext cx="83820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smtClean="0">
                <a:solidFill>
                  <a:srgbClr val="0070C0"/>
                </a:solidFill>
              </a:rPr>
              <a:t>College Technical Math 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315200" cy="2362200"/>
          </a:xfrm>
        </p:spPr>
        <p:txBody>
          <a:bodyPr/>
          <a:lstStyle/>
          <a:p>
            <a:pPr eaLnBrk="1" hangingPunct="1"/>
            <a:r>
              <a:rPr lang="en-US" u="sng" dirty="0" smtClean="0"/>
              <a:t>Section 10.3</a:t>
            </a:r>
          </a:p>
          <a:p>
            <a:pPr eaLnBrk="1" hangingPunct="1"/>
            <a:r>
              <a:rPr lang="en-US" dirty="0" smtClean="0"/>
              <a:t>Solving Systems of Two Variable Linear Equations - Substitution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56" y="1295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209800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=8</m:t>
                    </m:r>
                  </m:oMath>
                </a14:m>
                <a:r>
                  <a:rPr lang="en-US" sz="2800" dirty="0" smtClean="0"/>
                  <a:t> using substitution.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09800"/>
                <a:ext cx="8534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00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3657600"/>
                <a:ext cx="89154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Since one of the equations in the system,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=−3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+2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, has already been solved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, we can proceed to step 2 of this method.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657600"/>
                <a:ext cx="8915400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367" t="-4405" r="-1640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0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56" y="1295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209800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=8</m:t>
                    </m:r>
                  </m:oMath>
                </a14:m>
                <a:r>
                  <a:rPr lang="en-US" sz="2800" dirty="0" smtClean="0"/>
                  <a:t> using substitution.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09800"/>
                <a:ext cx="8534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00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3352800"/>
                <a:ext cx="21830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352800"/>
                <a:ext cx="218303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0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56" y="1295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209800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=8</m:t>
                    </m:r>
                  </m:oMath>
                </a14:m>
                <a:r>
                  <a:rPr lang="en-US" sz="2800" dirty="0" smtClean="0"/>
                  <a:t> using substitution.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09800"/>
                <a:ext cx="8534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00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3352800"/>
                <a:ext cx="21830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+2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352800"/>
                <a:ext cx="218303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8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56" y="1295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209800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=8</m:t>
                    </m:r>
                  </m:oMath>
                </a14:m>
                <a:r>
                  <a:rPr lang="en-US" sz="2800" dirty="0" smtClean="0"/>
                  <a:t> using substitution.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09800"/>
                <a:ext cx="8534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00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3352800"/>
                <a:ext cx="36059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+2(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0" i="1" smtClean="0">
                          <a:latin typeface="Cambria Math"/>
                        </a:rPr>
                        <m:t>)=8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352800"/>
                <a:ext cx="360598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81600" y="3124200"/>
                <a:ext cx="3429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is the same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−3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+2</m:t>
                    </m:r>
                  </m:oMath>
                </a14:m>
                <a:r>
                  <a:rPr lang="en-US" dirty="0" smtClean="0"/>
                  <a:t>, we can replace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in the second equation with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−3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+2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124200"/>
                <a:ext cx="3429000" cy="1938992"/>
              </a:xfrm>
              <a:prstGeom prst="rect">
                <a:avLst/>
              </a:prstGeom>
              <a:blipFill rotWithShape="1">
                <a:blip r:embed="rId4"/>
                <a:stretch>
                  <a:fillRect l="-2664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4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56" y="1295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209800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=−3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+2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=8</m:t>
                    </m:r>
                  </m:oMath>
                </a14:m>
                <a:r>
                  <a:rPr lang="en-US" sz="2800" dirty="0" smtClean="0"/>
                  <a:t> using substitution.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09800"/>
                <a:ext cx="8534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00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3352800"/>
                <a:ext cx="36059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+2(−3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+2)=8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352800"/>
                <a:ext cx="360598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81600" y="3419426"/>
                <a:ext cx="3429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419426"/>
                <a:ext cx="34290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66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67834" y="3972580"/>
                <a:ext cx="28041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+4=8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34" y="3972580"/>
                <a:ext cx="280416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27796" y="4505980"/>
                <a:ext cx="22442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+4=8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796" y="4505980"/>
                <a:ext cx="224420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53800" y="5039380"/>
                <a:ext cx="16182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800" y="5039380"/>
                <a:ext cx="161820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57372" y="5496580"/>
                <a:ext cx="1419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372" y="5496580"/>
                <a:ext cx="1419428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40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56" y="1295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209800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=−3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+2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=8</m:t>
                    </m:r>
                  </m:oMath>
                </a14:m>
                <a:r>
                  <a:rPr lang="en-US" sz="2800" dirty="0" smtClean="0"/>
                  <a:t> using substitution.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09800"/>
                <a:ext cx="8534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00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34345" y="3188969"/>
                <a:ext cx="4267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Use this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and the first equation,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=−3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, to determine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345" y="3188969"/>
                <a:ext cx="426720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2143" t="-3553" r="-314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66800" y="3368051"/>
                <a:ext cx="1419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368051"/>
                <a:ext cx="141942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5800" y="3948415"/>
                <a:ext cx="28148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=−3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948415"/>
                <a:ext cx="281481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5800" y="4582180"/>
                <a:ext cx="11565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582180"/>
                <a:ext cx="115659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89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56" y="1295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209800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=−3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+2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=8</m:t>
                    </m:r>
                  </m:oMath>
                </a14:m>
                <a:r>
                  <a:rPr lang="en-US" sz="2800" dirty="0" smtClean="0"/>
                  <a:t> using substitution.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09800"/>
                <a:ext cx="8534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00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24801" y="3368051"/>
                <a:ext cx="1419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801" y="3368051"/>
                <a:ext cx="141942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82201" y="3368051"/>
                <a:ext cx="11565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201" y="3368051"/>
                <a:ext cx="115659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6271" y="4081790"/>
                <a:ext cx="883532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The solution appears to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(−2,8)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.  Check this solution in the original equations.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71" y="4081790"/>
                <a:ext cx="8835329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449" t="-6410" r="-2208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2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56" y="1295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981200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=−3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+2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=8</m:t>
                    </m:r>
                  </m:oMath>
                </a14:m>
                <a:r>
                  <a:rPr lang="en-US" sz="2800" dirty="0" smtClean="0"/>
                  <a:t> using substitution.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8534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167390"/>
                <a:ext cx="65073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+2                              4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67390"/>
                <a:ext cx="650735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3820180"/>
                <a:ext cx="66591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2800" b="0" i="1" smtClean="0">
                          <a:latin typeface="Cambria Math"/>
                        </a:rPr>
                        <m:t>=−3(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)+2            4(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)+2(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2800" b="0" i="1" smtClean="0">
                          <a:latin typeface="Cambria Math"/>
                        </a:rPr>
                        <m:t>)=8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820180"/>
                <a:ext cx="665919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2000" y="4505980"/>
                <a:ext cx="66479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2800" b="0" i="1" smtClean="0">
                          <a:latin typeface="Cambria Math"/>
                        </a:rPr>
                        <m:t>=8                                                         8=8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505980"/>
                <a:ext cx="664791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286000" y="4419600"/>
            <a:ext cx="5791200" cy="690890"/>
            <a:chOff x="2286000" y="4419600"/>
            <a:chExt cx="5791200" cy="690890"/>
          </a:xfrm>
        </p:grpSpPr>
        <p:pic>
          <p:nvPicPr>
            <p:cNvPr id="12" name="Picture 3" descr="C:\Users\Ronald\AppData\Local\Microsoft\Windows\Temporary Internet Files\Content.IE5\2JS3EZY4\MC900441310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424690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Ronald\AppData\Local\Microsoft\Windows\Temporary Internet Files\Content.IE5\2JS3EZY4\MC900441310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4419600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5265003"/>
                <a:ext cx="7315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−2,8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𝑡h𝑒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𝑠𝑜𝑙𝑢𝑡𝑖𝑜𝑛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𝑡𝑜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𝑡h𝑒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𝑠𝑦𝑠𝑡𝑒𝑚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=−3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+2     </m:t>
                      </m:r>
                    </m:oMath>
                  </m:oMathPara>
                </a14:m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𝑎𝑛𝑑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4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=8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65003"/>
                <a:ext cx="7315200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167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55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56" y="1295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981200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=−7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=19</m:t>
                    </m:r>
                  </m:oMath>
                </a14:m>
                <a:r>
                  <a:rPr lang="en-US" sz="2800" dirty="0" smtClean="0"/>
                  <a:t> using substitution.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8534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429000"/>
                <a:ext cx="8229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We need to solve one of the equations for either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.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29000"/>
                <a:ext cx="82296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81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375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56" y="1295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981200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𝟕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=19</m:t>
                    </m:r>
                  </m:oMath>
                </a14:m>
                <a:r>
                  <a:rPr lang="en-US" sz="2800" dirty="0" smtClean="0"/>
                  <a:t> using substitution.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8534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429000"/>
                <a:ext cx="82296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We need to solve one of the equations for either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My suggestion is to choose the equation that contains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"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“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"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“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"−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“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,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"−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“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if possible.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29000"/>
                <a:ext cx="8229600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1481" t="-271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25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56" y="1295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622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second method used to solve a system of equations is </a:t>
            </a:r>
            <a:r>
              <a:rPr lang="en-US" sz="2800" b="1" dirty="0" smtClean="0">
                <a:solidFill>
                  <a:srgbClr val="FF0000"/>
                </a:solidFill>
              </a:rPr>
              <a:t>substitution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8100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“To substitute”</a:t>
            </a:r>
            <a:r>
              <a:rPr lang="en-US" sz="2800" dirty="0" smtClean="0"/>
              <a:t> means to replace one item with another item of equal value.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0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56" y="1295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981200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=−7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=19</m:t>
                    </m:r>
                  </m:oMath>
                </a14:m>
                <a:r>
                  <a:rPr lang="en-US" sz="2800" dirty="0" smtClean="0"/>
                  <a:t> using substitution.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8534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3214024"/>
                <a:ext cx="2251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214024"/>
                <a:ext cx="225196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6637" y="3743980"/>
                <a:ext cx="2251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=−7+4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37" y="3743980"/>
                <a:ext cx="225196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73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56" y="1295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981200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=−7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=19</m:t>
                    </m:r>
                  </m:oMath>
                </a14:m>
                <a:r>
                  <a:rPr lang="en-US" sz="2800" dirty="0" smtClean="0"/>
                  <a:t> using substitution.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8534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3214024"/>
                <a:ext cx="2251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214024"/>
                <a:ext cx="225196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6637" y="3743980"/>
                <a:ext cx="2251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=−7+4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37" y="3743980"/>
                <a:ext cx="225196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9086" y="3405425"/>
                <a:ext cx="3657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Substitute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−7+4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in the second equation.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6" y="3405425"/>
                <a:ext cx="3657600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2500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4343400"/>
                <a:ext cx="38175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=19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343400"/>
                <a:ext cx="381752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32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56" y="1295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981200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=−7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=19</m:t>
                    </m:r>
                  </m:oMath>
                </a14:m>
                <a:r>
                  <a:rPr lang="en-US" sz="2800" dirty="0" smtClean="0"/>
                  <a:t> using substitution.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8534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3214024"/>
                <a:ext cx="2251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214024"/>
                <a:ext cx="225196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6637" y="3743980"/>
                <a:ext cx="2251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=−7+4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37" y="3743980"/>
                <a:ext cx="225196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4343400"/>
                <a:ext cx="38175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−7+4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=19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343400"/>
                <a:ext cx="381752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40442" y="4963180"/>
                <a:ext cx="34791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−14+8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=19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42" y="4963180"/>
                <a:ext cx="347915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05400" y="3214024"/>
                <a:ext cx="28453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−14+11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=19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214024"/>
                <a:ext cx="284539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72200" y="3820180"/>
                <a:ext cx="17529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11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=33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3820180"/>
                <a:ext cx="175291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15801" y="4353580"/>
                <a:ext cx="11565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801" y="4353580"/>
                <a:ext cx="1156599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8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56" y="1295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981200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=−7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=19</m:t>
                    </m:r>
                  </m:oMath>
                </a14:m>
                <a:r>
                  <a:rPr lang="en-US" sz="2800" dirty="0" smtClean="0"/>
                  <a:t> using substitution.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8534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24637" y="3743274"/>
                <a:ext cx="25423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=−7+4(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37" y="3743274"/>
                <a:ext cx="254236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9556" y="3124200"/>
                <a:ext cx="11565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56" y="3124200"/>
                <a:ext cx="115659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6800" y="4429780"/>
                <a:ext cx="11517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429780"/>
                <a:ext cx="115172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0341" y="4982029"/>
                <a:ext cx="874365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(5,3)</m:t>
                    </m:r>
                  </m:oMath>
                </a14:m>
                <a:r>
                  <a:rPr lang="en-US" sz="2800" dirty="0" smtClean="0"/>
                  <a:t> is the ordered pair we determined was the solution, but let’s do a check.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41" y="4982029"/>
                <a:ext cx="8743659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46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54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56" y="1295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167390"/>
                <a:ext cx="5999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=−7                     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=19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67390"/>
                <a:ext cx="599920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" y="3820180"/>
                <a:ext cx="63077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800" b="0" i="1" smtClean="0">
                          <a:latin typeface="Cambria Math"/>
                        </a:rPr>
                        <m:t>−4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=−7            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=19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20180"/>
                <a:ext cx="630775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33885" y="4505980"/>
                <a:ext cx="53815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−7</m:t>
                      </m:r>
                      <m:r>
                        <a:rPr lang="en-US" sz="2800" b="0" i="1" smtClean="0">
                          <a:latin typeface="Cambria Math"/>
                        </a:rPr>
                        <m:t>=−7                               19=19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885" y="4505980"/>
                <a:ext cx="538153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124200" y="4419600"/>
            <a:ext cx="4343400" cy="690890"/>
            <a:chOff x="2286000" y="4419600"/>
            <a:chExt cx="4343400" cy="690890"/>
          </a:xfrm>
        </p:grpSpPr>
        <p:pic>
          <p:nvPicPr>
            <p:cNvPr id="12" name="Picture 3" descr="C:\Users\Ronald\AppData\Local\Microsoft\Windows\Temporary Internet Files\Content.IE5\2JS3EZY4\MC900441310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424690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Ronald\AppData\Local\Microsoft\Windows\Temporary Internet Files\Content.IE5\2JS3EZY4\MC900441310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4419600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5265003"/>
                <a:ext cx="7315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5,3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𝑖𝑠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𝑡h𝑒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𝑠𝑜𝑙𝑢𝑡𝑖𝑜𝑛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𝑡𝑜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𝑡h𝑒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𝑠𝑦𝑠𝑡𝑒𝑚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−4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=−7</m:t>
                    </m:r>
                  </m:oMath>
                </a14:m>
                <a:r>
                  <a:rPr lang="en-US" b="0" i="1" dirty="0" smtClean="0">
                    <a:solidFill>
                      <a:srgbClr val="FF0000"/>
                    </a:solidFill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𝑎𝑛𝑑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+3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=19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65003"/>
                <a:ext cx="7315200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167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000" y="1981200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=−7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=19</m:t>
                    </m:r>
                  </m:oMath>
                </a14:m>
                <a:r>
                  <a:rPr lang="en-US" sz="2800" dirty="0" smtClean="0"/>
                  <a:t> using substitution.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8534400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15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39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56" y="1295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191303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solving a system of equations using substitution, the system will not have any solutions when the </a:t>
            </a:r>
            <a:r>
              <a:rPr lang="en-US" sz="2800" b="1" dirty="0" smtClean="0">
                <a:solidFill>
                  <a:srgbClr val="FF0000"/>
                </a:solidFill>
              </a:rPr>
              <a:t>resulting equation </a:t>
            </a:r>
            <a:r>
              <a:rPr lang="en-US" sz="2800" dirty="0" smtClean="0"/>
              <a:t>after the substitution will </a:t>
            </a:r>
            <a:r>
              <a:rPr lang="en-US" sz="2800" b="1" dirty="0" smtClean="0">
                <a:solidFill>
                  <a:srgbClr val="FF0000"/>
                </a:solidFill>
              </a:rPr>
              <a:t>not have a solution</a:t>
            </a:r>
            <a:r>
              <a:rPr lang="en-US" sz="2800" dirty="0" smtClean="0"/>
              <a:t>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4191000"/>
                <a:ext cx="5989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+5                    9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191000"/>
                <a:ext cx="5989588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70857" y="4840514"/>
                <a:ext cx="38364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9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+3(−3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+5)=−2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7" y="4840514"/>
                <a:ext cx="383649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85286" y="5486400"/>
                <a:ext cx="16153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15=−2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286" y="5486400"/>
                <a:ext cx="161531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4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56" y="1295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191303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solving a system of equations using substitution, the system will  have an infinite number of solutions when the </a:t>
            </a:r>
            <a:r>
              <a:rPr lang="en-US" sz="2800" b="1" dirty="0" smtClean="0">
                <a:solidFill>
                  <a:srgbClr val="FF0000"/>
                </a:solidFill>
              </a:rPr>
              <a:t>resulting equation</a:t>
            </a:r>
            <a:r>
              <a:rPr lang="en-US" sz="2800" dirty="0" smtClean="0"/>
              <a:t> after the substitution will have </a:t>
            </a:r>
            <a:r>
              <a:rPr lang="en-US" sz="2800" b="1" dirty="0" smtClean="0">
                <a:solidFill>
                  <a:srgbClr val="FF0000"/>
                </a:solidFill>
              </a:rPr>
              <a:t>all real numbers as a solution</a:t>
            </a:r>
            <a:r>
              <a:rPr lang="en-US" sz="2800" dirty="0" smtClean="0"/>
              <a:t>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4191000"/>
                <a:ext cx="5920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+8                    6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=24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191000"/>
                <a:ext cx="592066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70857" y="4840514"/>
                <a:ext cx="3767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+3(−2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+8)=24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7" y="4840514"/>
                <a:ext cx="376757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85286" y="5486400"/>
                <a:ext cx="15463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24=24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286" y="5486400"/>
                <a:ext cx="154638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99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5547" y="9906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603" y="18288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Complete problems 5 – 7, 10, 14 on the worksheet “Systems of Two Equations”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0134" y="2514600"/>
                <a:ext cx="1885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5)  (2,−1)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134" y="2514600"/>
                <a:ext cx="188596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0134" y="3221259"/>
                <a:ext cx="18859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6)  (6,−7)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134" y="3221259"/>
                <a:ext cx="188596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0134" y="3927918"/>
                <a:ext cx="18859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7)  (0,−5)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134" y="3927918"/>
                <a:ext cx="188596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30462" y="4634576"/>
                <a:ext cx="20249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10)  (−2,2)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462" y="4634576"/>
                <a:ext cx="202491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 bwMode="auto">
          <a:xfrm>
            <a:off x="5116948" y="2455983"/>
            <a:ext cx="2274452" cy="5232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116948" y="3221259"/>
            <a:ext cx="2274452" cy="5232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116948" y="3927918"/>
            <a:ext cx="2274452" cy="5232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116948" y="4634576"/>
            <a:ext cx="2274452" cy="5232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7" y="3287747"/>
            <a:ext cx="3857625" cy="2486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57800" y="5267980"/>
                <a:ext cx="20847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14)  (3,−8)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267980"/>
                <a:ext cx="208473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 bwMode="auto">
          <a:xfrm>
            <a:off x="5116948" y="5336839"/>
            <a:ext cx="2274452" cy="5232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299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56" y="1295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9545" y="22098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steps for solving a system of equations using substitution are: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87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56" y="1295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9545" y="2209800"/>
                <a:ext cx="80772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 steps for solving a system of equations using substitution are:</a:t>
                </a:r>
              </a:p>
              <a:p>
                <a:endParaRPr lang="en-US" sz="2800" dirty="0"/>
              </a:p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1) Solve one of the equations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.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45" y="2209800"/>
                <a:ext cx="8077200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509" t="-3367" r="-1660" b="-8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5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56" y="1295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9545" y="2209800"/>
                <a:ext cx="80772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 steps for solving a system of equations using substitution are:</a:t>
                </a:r>
              </a:p>
              <a:p>
                <a:endParaRPr lang="en-US" sz="2800" dirty="0"/>
              </a:p>
              <a:p>
                <a:pPr marL="514350" indent="-514350">
                  <a:buAutoNum type="arabicParenR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Solve one of the equations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514350" indent="-514350">
                  <a:buAutoNum type="arabicParenR"/>
                </a:pPr>
                <a:r>
                  <a:rPr lang="en-US" sz="2800" b="1" dirty="0" smtClean="0">
                    <a:solidFill>
                      <a:srgbClr val="FF0000"/>
                    </a:solidFill>
                  </a:rPr>
                  <a:t>Substitute the expression from step 1 into the second equation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.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45" y="2209800"/>
                <a:ext cx="8077200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1509" t="-2278" r="-1660" b="-5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1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56" y="1295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9545" y="2057400"/>
                <a:ext cx="80772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 steps for solving a system of equations using substitution are:</a:t>
                </a:r>
              </a:p>
              <a:p>
                <a:endParaRPr lang="en-US" sz="2800" dirty="0"/>
              </a:p>
              <a:p>
                <a:pPr marL="514350" indent="-514350">
                  <a:buAutoNum type="arabicParenR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Solve one of the equations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514350" indent="-514350">
                  <a:buAutoNum type="arabicParenR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Substitute the expression from step 1 into the second equation to replace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514350" indent="-514350">
                  <a:buAutoNum type="arabicParenR"/>
                </a:pPr>
                <a:r>
                  <a:rPr lang="en-US" sz="2800" b="1" dirty="0" smtClean="0">
                    <a:solidFill>
                      <a:srgbClr val="FF0000"/>
                    </a:solidFill>
                  </a:rPr>
                  <a:t>Solve this new equation for the remaining variable.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45" y="2057400"/>
                <a:ext cx="8077200" cy="3539430"/>
              </a:xfrm>
              <a:prstGeom prst="rect">
                <a:avLst/>
              </a:prstGeom>
              <a:blipFill rotWithShape="1">
                <a:blip r:embed="rId2"/>
                <a:stretch>
                  <a:fillRect l="-1509" t="-1724" r="-1660" b="-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9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56" y="1295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9545" y="2057400"/>
            <a:ext cx="807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steps for solving a system of equations using substitution are: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rabicParenR" startAt="4"/>
            </a:pPr>
            <a:r>
              <a:rPr lang="en-US" sz="2800" b="1" dirty="0" smtClean="0">
                <a:solidFill>
                  <a:srgbClr val="FF0000"/>
                </a:solidFill>
              </a:rPr>
              <a:t>Substitute the solution from step 3 into the equation from step 2 to solve for the second variable.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56" y="1295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9545" y="20574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steps for solving a system of equations using substitution are: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rabicParenR" startAt="4"/>
            </a:pPr>
            <a:r>
              <a:rPr lang="en-US" sz="2800" dirty="0" smtClean="0"/>
              <a:t>Substitute the solution from step 3 into the equation from step 2 to solve for the second variable.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en-US" sz="2800" b="1" dirty="0" smtClean="0">
                <a:solidFill>
                  <a:srgbClr val="FF0000"/>
                </a:solidFill>
              </a:rPr>
              <a:t>Check the solution in the original system of equations.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56" y="1295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Substitution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209800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=8</m:t>
                    </m:r>
                  </m:oMath>
                </a14:m>
                <a:r>
                  <a:rPr lang="en-US" sz="2800" dirty="0" smtClean="0"/>
                  <a:t> using substitution.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09800"/>
                <a:ext cx="8534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00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8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VTC_blue_WAF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CCA68211DAA4CABF60667D6DDF88B" ma:contentTypeVersion="1" ma:contentTypeDescription="Create a new document." ma:contentTypeScope="" ma:versionID="53d7caf5aa0e73133c2c74d56753014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A359B6F-52B8-49AC-9930-E97874F7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AB4DAE7-2DE8-4B54-AB1A-9FDCBCA94A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1BEC86-DEB6-45BD-AF6E-8AE6F718A479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FVTC_blue_WAF</Template>
  <TotalTime>3614</TotalTime>
  <Words>1335</Words>
  <Application>Microsoft Office PowerPoint</Application>
  <PresentationFormat>On-screen Show (4:3)</PresentationFormat>
  <Paragraphs>130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FVTC_blue_WAF</vt:lpstr>
      <vt:lpstr>College Technical Math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 Valley Technical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muhlebac</dc:creator>
  <cp:lastModifiedBy>Schrampfer, Kurt</cp:lastModifiedBy>
  <cp:revision>509</cp:revision>
  <cp:lastPrinted>2009-03-09T19:30:18Z</cp:lastPrinted>
  <dcterms:created xsi:type="dcterms:W3CDTF">2009-04-30T13:56:20Z</dcterms:created>
  <dcterms:modified xsi:type="dcterms:W3CDTF">2013-03-07T17:11:49Z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0x010100B30CCA68211DAA4CABF60667D6DDF88B</vt:lpwstr>
  </property>
  <property fmtid="{D5CDD505-2E9C-101B-9397-08002B2CF9AE}" pid="3" name="_AdHocReviewCycleID">
    <vt:i4>-734859825</vt:i4>
  </property>
  <property fmtid="{D5CDD505-2E9C-101B-9397-08002B2CF9AE}" pid="4" name="_NewReviewCycle">
    <vt:lpwstr/>
  </property>
  <property fmtid="{D5CDD505-2E9C-101B-9397-08002B2CF9AE}" pid="5" name="_EmailSubject">
    <vt:lpwstr>CTM 1</vt:lpwstr>
  </property>
  <property fmtid="{D5CDD505-2E9C-101B-9397-08002B2CF9AE}" pid="6" name="_AuthorEmail">
    <vt:lpwstr>wallberg@fvtc.edu</vt:lpwstr>
  </property>
  <property fmtid="{D5CDD505-2E9C-101B-9397-08002B2CF9AE}" pid="7" name="_AuthorEmailDisplayName">
    <vt:lpwstr>Wallberg, Ronald P.</vt:lpwstr>
  </property>
</Properties>
</file>